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Economica"/>
      <p:regular r:id="rId28"/>
      <p:bold r:id="rId29"/>
      <p:italic r:id="rId30"/>
      <p:boldItalic r:id="rId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6DFB18E-D106-44D0-BC5E-ACE436C7ACEE}">
  <a:tblStyle styleId="{B6DFB18E-D106-44D0-BC5E-ACE436C7ACE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Economica-regular.fntdata"/><Relationship Id="rId27" Type="http://schemas.openxmlformats.org/officeDocument/2006/relationships/font" Target="fonts/Roboto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Economica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Economica-boldItalic.fntdata"/><Relationship Id="rId30" Type="http://schemas.openxmlformats.org/officeDocument/2006/relationships/font" Target="fonts/Economica-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46f0f892a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46f0f892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4a5cd76c9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4a5cd76c9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4a5cd76c9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4a5cd76c9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4a69310bb8_1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4a69310bb8_1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46f0f892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46f0f892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46d0f8087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46d0f8087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46f0f892a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46f0f892a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46f0f892a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46f0f892a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5a7776b6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5a7776b6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6f0f892a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6f0f892a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5a7776b6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5a7776b6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45790d845f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45790d845f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4a69310bb8_1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4a69310bb8_1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a69310bb8_1_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4a69310bb8_1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45790d845f_0_3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45790d845f_0_3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4709a2b4b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4709a2b4b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5">
  <p:cSld name="AUTOLAYOUT_8">
    <p:bg>
      <p:bgPr>
        <a:solidFill>
          <a:srgbClr val="FFFFFF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" name="Google Shape;83;p13"/>
          <p:cNvGrpSpPr/>
          <p:nvPr/>
        </p:nvGrpSpPr>
        <p:grpSpPr>
          <a:xfrm>
            <a:off x="2105247" y="1"/>
            <a:ext cx="7038765" cy="5138761"/>
            <a:chOff x="3388636" y="43347"/>
            <a:chExt cx="5755327" cy="4201767"/>
          </a:xfrm>
        </p:grpSpPr>
        <p:sp>
          <p:nvSpPr>
            <p:cNvPr id="84" name="Google Shape;84;p13"/>
            <p:cNvSpPr/>
            <p:nvPr/>
          </p:nvSpPr>
          <p:spPr>
            <a:xfrm>
              <a:off x="3837147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4285658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473416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518268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5631192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607970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6528215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6976726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7425229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>
              <a:off x="7873740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>
              <a:off x="8322251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>
              <a:off x="8770763" y="1754163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>
              <a:off x="3837147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4285658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>
              <a:off x="473416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>
              <a:off x="518268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>
              <a:off x="5631192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>
              <a:off x="607970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>
              <a:off x="6528215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>
              <a:off x="6976726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7425229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>
              <a:off x="7873740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>
              <a:off x="8322251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>
              <a:off x="8770763" y="1326459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>
              <a:off x="3837147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4285658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473416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18268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5631192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>
              <a:off x="607970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>
              <a:off x="6528215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>
              <a:off x="6976726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>
              <a:off x="7425229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>
              <a:off x="7873740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>
              <a:off x="8322251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>
              <a:off x="8770763" y="898755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>
              <a:off x="338863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>
              <a:off x="3837147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>
              <a:off x="4285658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>
              <a:off x="473416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>
              <a:off x="518268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>
              <a:off x="5631192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>
              <a:off x="607970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>
              <a:off x="6528215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6976726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>
              <a:off x="7425229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>
              <a:off x="7873740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>
              <a:off x="8322251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>
              <a:off x="8770763" y="471051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338863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3837147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>
              <a:off x="4285658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4734169" y="4336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518268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5631192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>
              <a:off x="607970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>
              <a:off x="6528215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>
              <a:off x="6976726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>
              <a:off x="7425229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>
              <a:off x="7873740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>
              <a:off x="8322251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>
              <a:off x="8770763" y="43347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3837147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>
              <a:off x="4285658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>
              <a:off x="473416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>
              <a:off x="518268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>
              <a:off x="5631192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>
              <a:off x="607970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>
              <a:off x="6528215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6976726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7425229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7873740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8322251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>
              <a:off x="8770763" y="3871914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>
              <a:off x="3837147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>
              <a:off x="4285658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>
              <a:off x="473416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>
              <a:off x="518268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>
              <a:off x="5631192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>
              <a:off x="607970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>
              <a:off x="6528215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>
              <a:off x="6976726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>
              <a:off x="7425229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>
              <a:off x="7873740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>
              <a:off x="8322251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>
              <a:off x="8770763" y="3444210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>
              <a:off x="3837147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>
              <a:off x="4285658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>
              <a:off x="473416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>
              <a:off x="518268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>
              <a:off x="5631192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>
              <a:off x="607970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>
              <a:off x="6528215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>
              <a:off x="6976726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>
              <a:off x="7425229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>
              <a:off x="7873740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>
              <a:off x="8322251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>
              <a:off x="8770763" y="3016506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>
              <a:off x="3837147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4285658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>
              <a:off x="473416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>
              <a:off x="518268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>
              <a:off x="5631192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>
              <a:off x="607970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>
              <a:off x="6528215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>
              <a:off x="6976726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>
              <a:off x="7425229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>
              <a:off x="7873740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>
              <a:off x="8322251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>
              <a:off x="8770763" y="2588802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>
              <a:off x="3837147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4285658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>
              <a:off x="473416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>
              <a:off x="518268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>
              <a:off x="5631192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>
              <a:off x="607970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>
              <a:off x="6528215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>
              <a:off x="6976726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>
              <a:off x="7425229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>
              <a:off x="7873740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>
              <a:off x="8322251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>
              <a:off x="8770763" y="2161098"/>
              <a:ext cx="373200" cy="373200"/>
            </a:xfrm>
            <a:prstGeom prst="ellipse">
              <a:avLst/>
            </a:prstGeom>
            <a:solidFill>
              <a:srgbClr val="DEDEDE">
                <a:alpha val="115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6" name="Google Shape;206;p13"/>
          <p:cNvSpPr/>
          <p:nvPr/>
        </p:nvSpPr>
        <p:spPr>
          <a:xfrm>
            <a:off x="3396590" y="0"/>
            <a:ext cx="3250800" cy="5143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3"/>
          <p:cNvSpPr/>
          <p:nvPr/>
        </p:nvSpPr>
        <p:spPr>
          <a:xfrm>
            <a:off x="0" y="0"/>
            <a:ext cx="34158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3"/>
          <p:cNvSpPr/>
          <p:nvPr/>
        </p:nvSpPr>
        <p:spPr>
          <a:xfrm>
            <a:off x="685175" y="1799775"/>
            <a:ext cx="61200" cy="238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3"/>
          <p:cNvSpPr txBox="1"/>
          <p:nvPr>
            <p:ph type="ctrTitle"/>
          </p:nvPr>
        </p:nvSpPr>
        <p:spPr>
          <a:xfrm>
            <a:off x="992425" y="1799775"/>
            <a:ext cx="3136800" cy="1739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0" name="Google Shape;210;p13"/>
          <p:cNvSpPr txBox="1"/>
          <p:nvPr>
            <p:ph idx="1" type="subTitle"/>
          </p:nvPr>
        </p:nvSpPr>
        <p:spPr>
          <a:xfrm>
            <a:off x="992425" y="3579375"/>
            <a:ext cx="3136800" cy="607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211" name="Google Shape;211;p13"/>
          <p:cNvSpPr txBox="1"/>
          <p:nvPr>
            <p:ph idx="12" type="sldNum"/>
          </p:nvPr>
        </p:nvSpPr>
        <p:spPr>
          <a:xfrm>
            <a:off x="8472458" y="4706554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3">
  <p:cSld name="AUTOLAYOUT_9">
    <p:bg>
      <p:bgPr>
        <a:solidFill>
          <a:srgbClr val="FFFFFF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4"/>
          <p:cNvSpPr/>
          <p:nvPr/>
        </p:nvSpPr>
        <p:spPr>
          <a:xfrm>
            <a:off x="-29" y="0"/>
            <a:ext cx="9144000" cy="174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14"/>
          <p:cNvSpPr/>
          <p:nvPr/>
        </p:nvSpPr>
        <p:spPr>
          <a:xfrm rot="-5400000">
            <a:off x="7406225" y="300"/>
            <a:ext cx="1738200" cy="17373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14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7" name="Google Shape;217;p14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800"/>
              <a:buChar char="●"/>
              <a:defRPr sz="1800">
                <a:solidFill>
                  <a:srgbClr val="61616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218" name="Google Shape;21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4">
  <p:cSld name="AUTOLAYOUT_7">
    <p:bg>
      <p:bgPr>
        <a:solidFill>
          <a:srgbClr val="FFFFFF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5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15"/>
          <p:cNvGrpSpPr/>
          <p:nvPr/>
        </p:nvGrpSpPr>
        <p:grpSpPr>
          <a:xfrm>
            <a:off x="2" y="4713898"/>
            <a:ext cx="3047923" cy="429600"/>
            <a:chOff x="-73" y="4713898"/>
            <a:chExt cx="3047923" cy="429600"/>
          </a:xfrm>
        </p:grpSpPr>
        <p:sp>
          <p:nvSpPr>
            <p:cNvPr id="223" name="Google Shape;223;p15"/>
            <p:cNvSpPr/>
            <p:nvPr/>
          </p:nvSpPr>
          <p:spPr>
            <a:xfrm rot="-5400000">
              <a:off x="2452050" y="4547698"/>
              <a:ext cx="429600" cy="762000"/>
            </a:xfrm>
            <a:prstGeom prst="rtTriangle">
              <a:avLst/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5"/>
            <p:cNvSpPr/>
            <p:nvPr/>
          </p:nvSpPr>
          <p:spPr>
            <a:xfrm rot="-5400000">
              <a:off x="928119" y="4547698"/>
              <a:ext cx="429600" cy="762000"/>
            </a:xfrm>
            <a:prstGeom prst="rtTriangle">
              <a:avLst/>
            </a:pr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5"/>
            <p:cNvSpPr/>
            <p:nvPr/>
          </p:nvSpPr>
          <p:spPr>
            <a:xfrm flipH="1" rot="5400000">
              <a:off x="1689952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5"/>
            <p:cNvSpPr/>
            <p:nvPr/>
          </p:nvSpPr>
          <p:spPr>
            <a:xfrm flipH="1" rot="5400000">
              <a:off x="166127" y="4547698"/>
              <a:ext cx="429600" cy="762000"/>
            </a:xfrm>
            <a:prstGeom prst="rtTriangle">
              <a:avLst/>
            </a:prstGeom>
            <a:solidFill>
              <a:srgbClr val="F3F3F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7" name="Google Shape;227;p15"/>
          <p:cNvSpPr txBox="1"/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28" name="Google Shape;228;p15"/>
          <p:cNvSpPr txBox="1"/>
          <p:nvPr>
            <p:ph idx="1" type="body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16161"/>
              </a:buClr>
              <a:buSzPts val="1600"/>
              <a:buChar char="●"/>
              <a:defRPr sz="1600">
                <a:solidFill>
                  <a:srgbClr val="61616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●"/>
              <a:defRPr sz="1400">
                <a:solidFill>
                  <a:srgbClr val="61616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616161"/>
              </a:buClr>
              <a:buSzPts val="1400"/>
              <a:buChar char="○"/>
              <a:defRPr sz="1400">
                <a:solidFill>
                  <a:srgbClr val="61616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616161"/>
              </a:buClr>
              <a:buSzPts val="1400"/>
              <a:buChar char="■"/>
              <a:defRPr sz="1400">
                <a:solidFill>
                  <a:srgbClr val="616161"/>
                </a:solidFill>
              </a:defRPr>
            </a:lvl9pPr>
          </a:lstStyle>
          <a:p/>
        </p:txBody>
      </p:sp>
      <p:sp>
        <p:nvSpPr>
          <p:cNvPr id="229" name="Google Shape;229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6">
  <p:cSld name="AUTOLAYOUT_10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3" name="Google Shape;233;p16"/>
          <p:cNvSpPr txBox="1"/>
          <p:nvPr>
            <p:ph type="ctrTitle"/>
          </p:nvPr>
        </p:nvSpPr>
        <p:spPr>
          <a:xfrm>
            <a:off x="1884750" y="1532100"/>
            <a:ext cx="6947700" cy="711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34" name="Google Shape;234;p16"/>
          <p:cNvSpPr txBox="1"/>
          <p:nvPr>
            <p:ph idx="1" type="body"/>
          </p:nvPr>
        </p:nvSpPr>
        <p:spPr>
          <a:xfrm>
            <a:off x="1884750" y="2462325"/>
            <a:ext cx="6947700" cy="210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2">
  <p:cSld name="AUTOLAYOUT_1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8" name="Google Shape;238;p17"/>
          <p:cNvSpPr txBox="1"/>
          <p:nvPr>
            <p:ph type="ctrTitle"/>
          </p:nvPr>
        </p:nvSpPr>
        <p:spPr>
          <a:xfrm>
            <a:off x="1884750" y="1532100"/>
            <a:ext cx="6947700" cy="711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None/>
              <a:defRPr b="1" sz="24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239" name="Google Shape;239;p17"/>
          <p:cNvSpPr txBox="1"/>
          <p:nvPr>
            <p:ph idx="1" type="body"/>
          </p:nvPr>
        </p:nvSpPr>
        <p:spPr>
          <a:xfrm>
            <a:off x="1884750" y="2462325"/>
            <a:ext cx="6947700" cy="2106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/>
          <a:lstStyle>
            <a:lvl1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600"/>
              <a:buChar char="●"/>
              <a:defRPr sz="1600">
                <a:solidFill>
                  <a:srgbClr val="21212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●"/>
              <a:defRPr sz="1400">
                <a:solidFill>
                  <a:srgbClr val="21212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12121"/>
              </a:buClr>
              <a:buSzPts val="1400"/>
              <a:buChar char="○"/>
              <a:defRPr sz="1400">
                <a:solidFill>
                  <a:srgbClr val="21212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12121"/>
              </a:buClr>
              <a:buSzPts val="1400"/>
              <a:buChar char="■"/>
              <a:defRPr sz="1400">
                <a:solidFill>
                  <a:srgbClr val="21212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4.jpg"/><Relationship Id="rId5" Type="http://schemas.openxmlformats.org/officeDocument/2006/relationships/image" Target="../media/image2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3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17.jpg"/><Relationship Id="rId5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drive/folders/1eVO0eK2LO3d8G8UD_bFhKNIJae0kcVNS" TargetMode="External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9.jpg"/><Relationship Id="rId5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8"/>
          <p:cNvSpPr txBox="1"/>
          <p:nvPr>
            <p:ph type="ctrTitle"/>
          </p:nvPr>
        </p:nvSpPr>
        <p:spPr>
          <a:xfrm>
            <a:off x="992425" y="1799775"/>
            <a:ext cx="3136800" cy="173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Interior Vehicle Monitoring System</a:t>
            </a:r>
            <a:endParaRPr b="1"/>
          </a:p>
        </p:txBody>
      </p:sp>
      <p:sp>
        <p:nvSpPr>
          <p:cNvPr id="245" name="Google Shape;245;p18"/>
          <p:cNvSpPr txBox="1"/>
          <p:nvPr>
            <p:ph idx="1" type="subTitle"/>
          </p:nvPr>
        </p:nvSpPr>
        <p:spPr>
          <a:xfrm>
            <a:off x="992425" y="3579375"/>
            <a:ext cx="4050900" cy="60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Beatrice Smetana, Loti Ibrahimi, Justin Lizotte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idx="4294967295" type="title"/>
          </p:nvPr>
        </p:nvSpPr>
        <p:spPr>
          <a:xfrm>
            <a:off x="311700" y="22717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</a:t>
            </a:r>
            <a:endParaRPr/>
          </a:p>
        </p:txBody>
      </p:sp>
      <p:sp>
        <p:nvSpPr>
          <p:cNvPr id="308" name="Google Shape;308;p27"/>
          <p:cNvSpPr txBox="1"/>
          <p:nvPr>
            <p:ph idx="4294967295" type="body"/>
          </p:nvPr>
        </p:nvSpPr>
        <p:spPr>
          <a:xfrm>
            <a:off x="311700" y="1058475"/>
            <a:ext cx="3376200" cy="1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Thermal Camera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Schematic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Maximum/Minimum Values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4155" y="131825"/>
            <a:ext cx="2675220" cy="2344575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0" name="Google Shape;3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7900" y="2626555"/>
            <a:ext cx="2675226" cy="2336895"/>
          </a:xfrm>
          <a:prstGeom prst="rect">
            <a:avLst/>
          </a:prstGeom>
          <a:noFill/>
          <a:ln>
            <a:noFill/>
          </a:ln>
          <a:effectLst>
            <a:outerShdw blurRad="157163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1" name="Google Shape;31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00650" y="2622713"/>
            <a:ext cx="2131650" cy="2344576"/>
          </a:xfrm>
          <a:prstGeom prst="rect">
            <a:avLst/>
          </a:prstGeom>
          <a:noFill/>
          <a:ln>
            <a:noFill/>
          </a:ln>
          <a:effectLst>
            <a:outerShdw blurRad="200025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8"/>
          <p:cNvSpPr txBox="1"/>
          <p:nvPr>
            <p:ph idx="4294967295" type="title"/>
          </p:nvPr>
        </p:nvSpPr>
        <p:spPr>
          <a:xfrm>
            <a:off x="311700" y="22717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 </a:t>
            </a:r>
            <a:endParaRPr/>
          </a:p>
        </p:txBody>
      </p:sp>
      <p:sp>
        <p:nvSpPr>
          <p:cNvPr id="317" name="Google Shape;317;p28"/>
          <p:cNvSpPr txBox="1"/>
          <p:nvPr>
            <p:ph idx="4294967295" type="body"/>
          </p:nvPr>
        </p:nvSpPr>
        <p:spPr>
          <a:xfrm>
            <a:off x="311700" y="1058475"/>
            <a:ext cx="3376200" cy="1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Resistive </a:t>
            </a:r>
            <a:r>
              <a:rPr lang="en"/>
              <a:t>Sensor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Schematic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Circuit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8" name="Google Shape;3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5225" y="654588"/>
            <a:ext cx="3267075" cy="2518375"/>
          </a:xfrm>
          <a:prstGeom prst="rect">
            <a:avLst/>
          </a:prstGeom>
          <a:noFill/>
          <a:ln>
            <a:noFill/>
          </a:ln>
          <a:effectLst>
            <a:outerShdw blurRad="2857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9" name="Google Shape;31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3700" y="1692025"/>
            <a:ext cx="2406624" cy="3208852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9"/>
          <p:cNvSpPr txBox="1"/>
          <p:nvPr>
            <p:ph idx="4294967295"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Wia Cloud Platform</a:t>
            </a:r>
            <a:endParaRPr/>
          </a:p>
        </p:txBody>
      </p:sp>
      <p:sp>
        <p:nvSpPr>
          <p:cNvPr id="325" name="Google Shape;325;p29"/>
          <p:cNvSpPr txBox="1"/>
          <p:nvPr>
            <p:ph idx="4294967295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Widgets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Send Alert</a:t>
            </a:r>
            <a:endParaRPr/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8400" y="2389775"/>
            <a:ext cx="4004500" cy="2465649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7" name="Google Shape;32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4100" y="315925"/>
            <a:ext cx="3418199" cy="2563649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0"/>
          <p:cNvSpPr txBox="1"/>
          <p:nvPr>
            <p:ph idx="4294967295" type="title"/>
          </p:nvPr>
        </p:nvSpPr>
        <p:spPr>
          <a:xfrm>
            <a:off x="190600" y="203300"/>
            <a:ext cx="42645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Notification Alerts - Wia  </a:t>
            </a:r>
            <a:endParaRPr/>
          </a:p>
        </p:txBody>
      </p:sp>
      <p:pic>
        <p:nvPicPr>
          <p:cNvPr id="333" name="Google Shape;333;p30"/>
          <p:cNvPicPr preferRelativeResize="0"/>
          <p:nvPr/>
        </p:nvPicPr>
        <p:blipFill rotWithShape="1">
          <a:blip r:embed="rId3">
            <a:alphaModFix/>
          </a:blip>
          <a:srcRect b="0" l="0" r="48807" t="0"/>
          <a:stretch/>
        </p:blipFill>
        <p:spPr>
          <a:xfrm>
            <a:off x="293000" y="1034600"/>
            <a:ext cx="4162099" cy="3758501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3025" y="203300"/>
            <a:ext cx="2442425" cy="28857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5" name="Google Shape;33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827" y="2335700"/>
            <a:ext cx="2313273" cy="267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1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Device Prototype</a:t>
            </a:r>
            <a:r>
              <a:rPr lang="en"/>
              <a:t> </a:t>
            </a:r>
            <a:endParaRPr/>
          </a:p>
        </p:txBody>
      </p:sp>
      <p:sp>
        <p:nvSpPr>
          <p:cNvPr id="341" name="Google Shape;341;p31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u="sng">
                <a:solidFill>
                  <a:schemeClr val="dk2"/>
                </a:solidFill>
                <a:hlinkClick r:id="rId3"/>
              </a:rPr>
              <a:t>https://drive.google.com/drive/folders/1eVO0eK2LO3d8G8UD_bFhKNIJae0kcVNS</a:t>
            </a:r>
            <a:endParaRPr>
              <a:solidFill>
                <a:schemeClr val="dk2"/>
              </a:solidFill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42" name="Google Shape;34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7963" y="2668800"/>
            <a:ext cx="2207825" cy="22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2"/>
          <p:cNvSpPr txBox="1"/>
          <p:nvPr>
            <p:ph idx="4294967295" type="title"/>
          </p:nvPr>
        </p:nvSpPr>
        <p:spPr>
          <a:xfrm>
            <a:off x="337900" y="108775"/>
            <a:ext cx="2488500" cy="17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 Performance</a:t>
            </a:r>
            <a:r>
              <a:rPr lang="en" sz="2800"/>
              <a:t>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</p:txBody>
      </p:sp>
      <p:graphicFrame>
        <p:nvGraphicFramePr>
          <p:cNvPr id="348" name="Google Shape;348;p32"/>
          <p:cNvGraphicFramePr/>
          <p:nvPr/>
        </p:nvGraphicFramePr>
        <p:xfrm>
          <a:off x="2826400" y="11754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{B6DFB18E-D106-44D0-BC5E-ACE436C7ACEE}</a:tableStyleId>
              </a:tblPr>
              <a:tblGrid>
                <a:gridCol w="4105875"/>
                <a:gridCol w="941000"/>
                <a:gridCol w="915575"/>
              </a:tblGrid>
              <a:tr h="592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Benchmark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Rating*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Score**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967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Correctly Identified Living Being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Accurately Collected Cabin Temperature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Accurately Collected Cabin Air Quality (CO2)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Accurately Provided Location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Accurately Sensed Guardian's Proximity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3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Sent Alerts to Guardian/Emergency Services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Turned ON/OFF A/C Appropriately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Turned ON/OFF Heat Appropriately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Stored Previously Collected Data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highlight>
                            <a:srgbClr val="FFFFFF"/>
                          </a:highlight>
                        </a:rPr>
                        <a:t>False Readings/Alerts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85925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54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6666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49" name="Google Shape;349;p32"/>
          <p:cNvSpPr txBox="1"/>
          <p:nvPr/>
        </p:nvSpPr>
        <p:spPr>
          <a:xfrm>
            <a:off x="435800" y="1886750"/>
            <a:ext cx="1977300" cy="2440200"/>
          </a:xfrm>
          <a:prstGeom prst="rect">
            <a:avLst/>
          </a:prstGeom>
          <a:solidFill>
            <a:srgbClr val="FFFFFF"/>
          </a:solidFill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Rating*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1 : failure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2 : poor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3 : fair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4: sufficient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5: excellent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Score**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(</a:t>
            </a:r>
            <a:r>
              <a:rPr b="1" lang="en"/>
              <a:t>Rating*</a:t>
            </a:r>
            <a:r>
              <a:rPr lang="en"/>
              <a:t>) x 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3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Challenges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3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Poor connections/wires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Wia Flows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Hard to Simulate conditions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Communication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Different components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Bluetooth </a:t>
            </a:r>
            <a:endParaRPr sz="1800"/>
          </a:p>
        </p:txBody>
      </p:sp>
      <p:pic>
        <p:nvPicPr>
          <p:cNvPr id="356" name="Google Shape;3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9295" y="1920450"/>
            <a:ext cx="3488280" cy="2704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4"/>
          <p:cNvSpPr txBox="1"/>
          <p:nvPr>
            <p:ph type="title"/>
          </p:nvPr>
        </p:nvSpPr>
        <p:spPr>
          <a:xfrm>
            <a:off x="326175" y="26555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Thank You</a:t>
            </a:r>
            <a:endParaRPr sz="5500"/>
          </a:p>
        </p:txBody>
      </p:sp>
      <p:sp>
        <p:nvSpPr>
          <p:cNvPr id="362" name="Google Shape;362;p34"/>
          <p:cNvSpPr txBox="1"/>
          <p:nvPr>
            <p:ph idx="2" type="body"/>
          </p:nvPr>
        </p:nvSpPr>
        <p:spPr>
          <a:xfrm>
            <a:off x="48788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pic>
        <p:nvPicPr>
          <p:cNvPr id="363" name="Google Shape;363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225" y="2571750"/>
            <a:ext cx="2123099" cy="21230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9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Device Goals</a:t>
            </a:r>
            <a:endParaRPr sz="3000"/>
          </a:p>
        </p:txBody>
      </p:sp>
      <p:sp>
        <p:nvSpPr>
          <p:cNvPr id="251" name="Google Shape;251;p19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To lower the amount of child vehicular fatalities each year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To prevent serious injury due to heat stroke, hypothermia, or carbon monoxide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To be a gentle reminder for parents to check the vehicle before leaving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To allow guardians to react quickly to a child left behind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To have the car take certain measures to correct an emergency situation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"/>
          <p:cNvSpPr txBox="1"/>
          <p:nvPr>
            <p:ph type="title"/>
          </p:nvPr>
        </p:nvSpPr>
        <p:spPr>
          <a:xfrm>
            <a:off x="324475" y="148225"/>
            <a:ext cx="5244900" cy="137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Overview</a:t>
            </a:r>
            <a:endParaRPr sz="3000"/>
          </a:p>
        </p:txBody>
      </p:sp>
      <p:sp>
        <p:nvSpPr>
          <p:cNvPr id="257" name="Google Shape;257;p20"/>
          <p:cNvSpPr txBox="1"/>
          <p:nvPr>
            <p:ph idx="1" type="body"/>
          </p:nvPr>
        </p:nvSpPr>
        <p:spPr>
          <a:xfrm>
            <a:off x="324475" y="1920450"/>
            <a:ext cx="8494800" cy="27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Raspberry Pi for the controller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Temperature/gas sensor to identify the cabin temperature and air quality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Heat signature sensors to identify a living being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Pressure sensors to place on/under seat area to identify the weight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Cloud will be for data storage and to send the notification to </a:t>
            </a:r>
            <a:r>
              <a:rPr lang="en">
                <a:solidFill>
                  <a:schemeClr val="dk2"/>
                </a:solidFill>
              </a:rPr>
              <a:t>guardian</a:t>
            </a:r>
            <a:r>
              <a:rPr lang="en">
                <a:solidFill>
                  <a:schemeClr val="dk2"/>
                </a:solidFill>
              </a:rPr>
              <a:t> or authorities </a:t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>
                <a:solidFill>
                  <a:schemeClr val="dk2"/>
                </a:solidFill>
              </a:rPr>
              <a:t>Raspberry Pi Bluetooth for parent mobile phone proximity scan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1"/>
          <p:cNvSpPr txBox="1"/>
          <p:nvPr>
            <p:ph idx="4294967295"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Device </a:t>
            </a:r>
            <a:r>
              <a:rPr lang="en"/>
              <a:t>Requirements</a:t>
            </a:r>
            <a:r>
              <a:rPr lang="en"/>
              <a:t> </a:t>
            </a:r>
            <a:endParaRPr/>
          </a:p>
        </p:txBody>
      </p:sp>
      <p:pic>
        <p:nvPicPr>
          <p:cNvPr id="263" name="Google Shape;2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5700" y="1147225"/>
            <a:ext cx="5534399" cy="3626469"/>
          </a:xfrm>
          <a:prstGeom prst="rect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4" name="Google Shape;26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75" y="1298550"/>
            <a:ext cx="1892426" cy="189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2"/>
          <p:cNvSpPr txBox="1"/>
          <p:nvPr>
            <p:ph idx="4294967295" type="title"/>
          </p:nvPr>
        </p:nvSpPr>
        <p:spPr>
          <a:xfrm>
            <a:off x="311700" y="1778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Connection of Device </a:t>
            </a:r>
            <a:endParaRPr/>
          </a:p>
        </p:txBody>
      </p:sp>
      <p:pic>
        <p:nvPicPr>
          <p:cNvPr id="270" name="Google Shape;27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337" y="840225"/>
            <a:ext cx="6611325" cy="420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6075" y="1014200"/>
            <a:ext cx="882950" cy="46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3"/>
          <p:cNvSpPr txBox="1"/>
          <p:nvPr>
            <p:ph idx="4294967295" type="title"/>
          </p:nvPr>
        </p:nvSpPr>
        <p:spPr>
          <a:xfrm>
            <a:off x="125150" y="3159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Bluetooth Detection</a:t>
            </a:r>
            <a:endParaRPr/>
          </a:p>
        </p:txBody>
      </p:sp>
      <p:pic>
        <p:nvPicPr>
          <p:cNvPr id="277" name="Google Shape;277;p23"/>
          <p:cNvPicPr preferRelativeResize="0"/>
          <p:nvPr/>
        </p:nvPicPr>
        <p:blipFill rotWithShape="1">
          <a:blip r:embed="rId3">
            <a:alphaModFix/>
          </a:blip>
          <a:srcRect b="0" l="0" r="-3874" t="0"/>
          <a:stretch/>
        </p:blipFill>
        <p:spPr>
          <a:xfrm>
            <a:off x="4089975" y="1066825"/>
            <a:ext cx="4817425" cy="3450975"/>
          </a:xfrm>
          <a:prstGeom prst="rect">
            <a:avLst/>
          </a:prstGeom>
          <a:noFill/>
          <a:ln>
            <a:noFill/>
          </a:ln>
          <a:effectLst>
            <a:outerShdw blurRad="328613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78" name="Google Shape;278;p23"/>
          <p:cNvSpPr txBox="1"/>
          <p:nvPr/>
        </p:nvSpPr>
        <p:spPr>
          <a:xfrm>
            <a:off x="125150" y="1032450"/>
            <a:ext cx="3891900" cy="307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Two conditions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Situation under control</a:t>
            </a:r>
            <a:endParaRPr sz="18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Parent/Guardian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range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Interior Vehicle Temperature at safe level 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Situation Unsafe</a:t>
            </a:r>
            <a:endParaRPr sz="1800" u="sng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Parent/Guardian </a:t>
            </a:r>
            <a:r>
              <a:rPr b="1"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IS NOT</a:t>
            </a: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 in range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</a:pPr>
            <a:r>
              <a:rPr lang="en"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Interior Vehicle temperature/air at unsafe level</a:t>
            </a:r>
            <a:endParaRPr sz="18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24"/>
          <p:cNvPicPr preferRelativeResize="0"/>
          <p:nvPr/>
        </p:nvPicPr>
        <p:blipFill rotWithShape="1">
          <a:blip r:embed="rId3">
            <a:alphaModFix/>
          </a:blip>
          <a:srcRect b="0" l="0" r="27933" t="0"/>
          <a:stretch/>
        </p:blipFill>
        <p:spPr>
          <a:xfrm>
            <a:off x="3627125" y="438899"/>
            <a:ext cx="5055901" cy="4265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4" name="Google Shape;284;p24"/>
          <p:cNvSpPr txBox="1"/>
          <p:nvPr>
            <p:ph type="title"/>
          </p:nvPr>
        </p:nvSpPr>
        <p:spPr>
          <a:xfrm>
            <a:off x="281400" y="254700"/>
            <a:ext cx="2878800" cy="7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285" name="Google Shape;285;p24"/>
          <p:cNvSpPr txBox="1"/>
          <p:nvPr>
            <p:ph idx="4294967295" type="body"/>
          </p:nvPr>
        </p:nvSpPr>
        <p:spPr>
          <a:xfrm>
            <a:off x="311700" y="878050"/>
            <a:ext cx="2818200" cy="396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Bluetooth device scan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Temperature/Gas Reading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Thermal Camera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Force Sensor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*</a:t>
            </a:r>
            <a:r>
              <a:rPr lang="en" sz="1800"/>
              <a:t>If </a:t>
            </a:r>
            <a:r>
              <a:rPr lang="en" sz="1800">
                <a:highlight>
                  <a:srgbClr val="FFFFFF"/>
                </a:highlight>
              </a:rPr>
              <a:t>Parent is </a:t>
            </a:r>
            <a:r>
              <a:rPr b="1" lang="en" sz="1800">
                <a:highlight>
                  <a:srgbClr val="FFFFFF"/>
                </a:highlight>
              </a:rPr>
              <a:t>absent</a:t>
            </a:r>
            <a:r>
              <a:rPr lang="en" sz="1800">
                <a:highlight>
                  <a:srgbClr val="FFFFFF"/>
                </a:highlight>
              </a:rPr>
              <a:t>, seat is </a:t>
            </a:r>
            <a:r>
              <a:rPr b="1" lang="en" sz="1800">
                <a:highlight>
                  <a:srgbClr val="FFFFFF"/>
                </a:highlight>
              </a:rPr>
              <a:t>occupied</a:t>
            </a:r>
            <a:r>
              <a:rPr lang="en" sz="1800">
                <a:highlight>
                  <a:srgbClr val="FFFFFF"/>
                </a:highlight>
              </a:rPr>
              <a:t>, temperature </a:t>
            </a:r>
            <a:r>
              <a:rPr b="1" lang="en" sz="1800">
                <a:highlight>
                  <a:srgbClr val="FFFFFF"/>
                </a:highlight>
              </a:rPr>
              <a:t>&gt; 25</a:t>
            </a:r>
            <a:r>
              <a:rPr lang="en" sz="1800">
                <a:highlight>
                  <a:srgbClr val="FFFFFF"/>
                </a:highlight>
              </a:rPr>
              <a:t>, Gas </a:t>
            </a:r>
            <a:r>
              <a:rPr b="1" lang="en" sz="1800">
                <a:highlight>
                  <a:srgbClr val="FFFFFF"/>
                </a:highlight>
              </a:rPr>
              <a:t>&gt;100</a:t>
            </a:r>
            <a:r>
              <a:rPr lang="en" sz="1800">
                <a:highlight>
                  <a:srgbClr val="FFFFFF"/>
                </a:highlight>
              </a:rPr>
              <a:t>. This is </a:t>
            </a:r>
            <a:r>
              <a:rPr b="1" lang="en" sz="1800"/>
              <a:t>UNSAFE</a:t>
            </a:r>
            <a:r>
              <a:rPr lang="en" sz="1800"/>
              <a:t> so a Wia Event issues an alert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idx="4294967295" type="title"/>
          </p:nvPr>
        </p:nvSpPr>
        <p:spPr>
          <a:xfrm>
            <a:off x="311700" y="87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Flow of Onboard Computer </a:t>
            </a:r>
            <a:endParaRPr/>
          </a:p>
        </p:txBody>
      </p:sp>
      <p:pic>
        <p:nvPicPr>
          <p:cNvPr id="291" name="Google Shape;291;p25"/>
          <p:cNvPicPr preferRelativeResize="0"/>
          <p:nvPr/>
        </p:nvPicPr>
        <p:blipFill rotWithShape="1">
          <a:blip r:embed="rId3">
            <a:alphaModFix/>
          </a:blip>
          <a:srcRect b="0" l="0" r="813" t="0"/>
          <a:stretch/>
        </p:blipFill>
        <p:spPr>
          <a:xfrm>
            <a:off x="1310125" y="659950"/>
            <a:ext cx="6320200" cy="4377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2" name="Google Shape;292;p25"/>
          <p:cNvCxnSpPr/>
          <p:nvPr/>
        </p:nvCxnSpPr>
        <p:spPr>
          <a:xfrm>
            <a:off x="7618200" y="3117650"/>
            <a:ext cx="0" cy="36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5"/>
          <p:cNvCxnSpPr/>
          <p:nvPr/>
        </p:nvCxnSpPr>
        <p:spPr>
          <a:xfrm>
            <a:off x="7618200" y="4624950"/>
            <a:ext cx="0" cy="363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idx="4294967295" type="title"/>
          </p:nvPr>
        </p:nvSpPr>
        <p:spPr>
          <a:xfrm>
            <a:off x="311700" y="247600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299" name="Google Shape;299;p26"/>
          <p:cNvSpPr txBox="1"/>
          <p:nvPr>
            <p:ph idx="4294967295" type="body"/>
          </p:nvPr>
        </p:nvSpPr>
        <p:spPr>
          <a:xfrm>
            <a:off x="311700" y="1143225"/>
            <a:ext cx="3376200" cy="171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Temperature</a:t>
            </a:r>
            <a:r>
              <a:rPr lang="en"/>
              <a:t> and Gas Sensor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Schematic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Output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Burn in period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0" name="Google Shape;30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1700" y="315926"/>
            <a:ext cx="2516301" cy="2140326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1" name="Google Shape;30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6" y="2571751"/>
            <a:ext cx="4071404" cy="2431324"/>
          </a:xfrm>
          <a:prstGeom prst="rect">
            <a:avLst/>
          </a:prstGeom>
          <a:noFill/>
          <a:ln>
            <a:noFill/>
          </a:ln>
          <a:effectLst>
            <a:outerShdw blurRad="314325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2" name="Google Shape;30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4950" y="315925"/>
            <a:ext cx="2636751" cy="21403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